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7" r:id="rId4"/>
    <p:sldId id="328" r:id="rId5"/>
    <p:sldId id="314" r:id="rId6"/>
    <p:sldId id="330" r:id="rId7"/>
    <p:sldId id="329" r:id="rId8"/>
    <p:sldId id="323" r:id="rId9"/>
    <p:sldId id="343" r:id="rId10"/>
    <p:sldId id="340" r:id="rId11"/>
    <p:sldId id="341" r:id="rId12"/>
    <p:sldId id="342" r:id="rId13"/>
    <p:sldId id="335" r:id="rId14"/>
    <p:sldId id="344" r:id="rId15"/>
    <p:sldId id="337" r:id="rId16"/>
    <p:sldId id="334" r:id="rId17"/>
    <p:sldId id="339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767171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8" autoAdjust="0"/>
    <p:restoredTop sz="94660"/>
  </p:normalViewPr>
  <p:slideViewPr>
    <p:cSldViewPr snapToGrid="0">
      <p:cViewPr>
        <p:scale>
          <a:sx n="65" d="100"/>
          <a:sy n="65" d="100"/>
        </p:scale>
        <p:origin x="154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6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3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2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5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9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9336-DB19-4D37-B0B6-37CA31A5AE46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759355" y="-19050"/>
            <a:ext cx="6432644" cy="5912465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Thank you for joining us.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The meeting of the Commission will begin momentarily.</a:t>
            </a:r>
          </a:p>
          <a:p>
            <a:pPr algn="ctr"/>
            <a:endParaRPr lang="en-US" sz="2000" u="sng" dirty="0">
              <a:solidFill>
                <a:schemeClr val="bg1"/>
              </a:solidFill>
            </a:endParaRPr>
          </a:p>
          <a:p>
            <a:pPr algn="ctr"/>
            <a:br>
              <a:rPr lang="en-US" sz="1400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Commission members and staff will be participating in person. This meeting will be broadcast virtually 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via Webex and will be recorded. </a:t>
            </a: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Registration to provide virtual public comment closed at 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effectLst/>
                <a:latin typeface="Helvetica Neue"/>
              </a:rPr>
              <a:t>5 P.M. on JANUARY 3, 2023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/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In the event there is a disruption in the broadcast of the meeting, 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please call (804) 482-6446.</a:t>
            </a: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endParaRPr lang="en-US" b="1" i="1" dirty="0">
              <a:solidFill>
                <a:schemeClr val="bg1"/>
              </a:solidFill>
            </a:endParaRPr>
          </a:p>
          <a:p>
            <a:pPr algn="ctr"/>
            <a:endParaRPr lang="en-US" b="1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MEETING of the COMMISSION for HISTORICAL STATUES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in the UNITED STATES CAPITOL 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10:00 a</a:t>
            </a:r>
            <a:r>
              <a:rPr lang="en-US" sz="2700" dirty="0">
                <a:solidFill>
                  <a:schemeClr val="bg1"/>
                </a:solidFill>
              </a:rPr>
              <a:t>.m. January 4, 2023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</p:spTree>
    <p:extLst>
      <p:ext uri="{BB962C8B-B14F-4D97-AF65-F5344CB8AC3E}">
        <p14:creationId xmlns:p14="http://schemas.microsoft.com/office/powerpoint/2010/main" val="177909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428E-181D-4CCA-9679-B844AE6F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lamp&#10;&#10;Description automatically generated">
            <a:extLst>
              <a:ext uri="{FF2B5EF4-FFF2-40B4-BE49-F238E27FC236}">
                <a16:creationId xmlns:a16="http://schemas.microsoft.com/office/drawing/2014/main" id="{BB9FD139-E7A9-46E4-A5D3-9116CAE16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585044" cy="4179697"/>
          </a:xfrm>
          <a:prstGeom prst="rect">
            <a:avLst/>
          </a:prstGeom>
        </p:spPr>
      </p:pic>
      <p:pic>
        <p:nvPicPr>
          <p:cNvPr id="6" name="Picture 5" descr="A picture containing lamp&#10;&#10;Description automatically generated">
            <a:extLst>
              <a:ext uri="{FF2B5EF4-FFF2-40B4-BE49-F238E27FC236}">
                <a16:creationId xmlns:a16="http://schemas.microsoft.com/office/drawing/2014/main" id="{9233B13C-0DC4-4C2C-BDAA-B46B903C3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48" y="365125"/>
            <a:ext cx="5033514" cy="38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428E-181D-4CCA-9679-B844AE6F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DAAF1E1A-3C70-4E8D-AB68-269C3967B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870"/>
            <a:ext cx="6218752" cy="5063490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00B404B4-2A25-4280-98BB-E1DE6323D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39" y="234315"/>
            <a:ext cx="5973043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8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6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69A8-C2B2-4C32-AB99-CAEA96E89E32}"/>
              </a:ext>
            </a:extLst>
          </p:cNvPr>
          <p:cNvSpPr txBox="1"/>
          <p:nvPr/>
        </p:nvSpPr>
        <p:spPr>
          <a:xfrm>
            <a:off x="-80358" y="923972"/>
            <a:ext cx="12192001" cy="609724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text, ceramic ware, decorated, porcelain&#10;&#10;Description automatically generated">
            <a:extLst>
              <a:ext uri="{FF2B5EF4-FFF2-40B4-BE49-F238E27FC236}">
                <a16:creationId xmlns:a16="http://schemas.microsoft.com/office/drawing/2014/main" id="{9C4C3174-BE24-4B5C-873C-AEF69C114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58" y="2445810"/>
            <a:ext cx="2320815" cy="2320815"/>
          </a:xfrm>
          <a:prstGeom prst="rect">
            <a:avLst/>
          </a:prstGeom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6BAA1D72-505F-4478-9B02-A68D7EB93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82" y="2375295"/>
            <a:ext cx="2493602" cy="2493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E788D3-1776-48B9-A130-B51D143E40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7785" b="32099"/>
          <a:stretch/>
        </p:blipFill>
        <p:spPr>
          <a:xfrm>
            <a:off x="1022639" y="2040964"/>
            <a:ext cx="3305328" cy="34369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F5CC8CA-B564-478C-B6D3-8E0212F54E96}"/>
              </a:ext>
            </a:extLst>
          </p:cNvPr>
          <p:cNvSpPr txBox="1"/>
          <p:nvPr/>
        </p:nvSpPr>
        <p:spPr>
          <a:xfrm>
            <a:off x="5280748" y="1350316"/>
            <a:ext cx="11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Lectern</a:t>
            </a:r>
          </a:p>
        </p:txBody>
      </p:sp>
    </p:spTree>
    <p:extLst>
      <p:ext uri="{BB962C8B-B14F-4D97-AF65-F5344CB8AC3E}">
        <p14:creationId xmlns:p14="http://schemas.microsoft.com/office/powerpoint/2010/main" val="16508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6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69A8-C2B2-4C32-AB99-CAEA96E89E32}"/>
              </a:ext>
            </a:extLst>
          </p:cNvPr>
          <p:cNvSpPr txBox="1"/>
          <p:nvPr/>
        </p:nvSpPr>
        <p:spPr>
          <a:xfrm>
            <a:off x="-85272" y="1177409"/>
            <a:ext cx="12192000" cy="274645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</a:t>
            </a:r>
            <a:endParaRPr lang="en-US" sz="1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0917120B-98EE-4F18-BE1C-8D70A14939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04" y="-1444358"/>
            <a:ext cx="6760072" cy="91450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4BEDBC-5E9F-4EC9-BDD6-E10D37AE4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41" y="-1569761"/>
            <a:ext cx="5496233" cy="85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9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6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69A8-C2B2-4C32-AB99-CAEA96E89E32}"/>
              </a:ext>
            </a:extLst>
          </p:cNvPr>
          <p:cNvSpPr txBox="1"/>
          <p:nvPr/>
        </p:nvSpPr>
        <p:spPr>
          <a:xfrm>
            <a:off x="-80357" y="-1539551"/>
            <a:ext cx="12192000" cy="274645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endParaRPr lang="en-US" sz="1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85A2966F-08EE-48CC-ABA3-EC32C8532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14" y="-642782"/>
            <a:ext cx="5885144" cy="79953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DC7B4D-659F-4F7F-9DCE-03A1B7E54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8201"/>
            <a:ext cx="6306857" cy="84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6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69A8-C2B2-4C32-AB99-CAEA96E89E32}"/>
              </a:ext>
            </a:extLst>
          </p:cNvPr>
          <p:cNvSpPr txBox="1"/>
          <p:nvPr/>
        </p:nvSpPr>
        <p:spPr>
          <a:xfrm>
            <a:off x="-71092" y="-1482300"/>
            <a:ext cx="12303272" cy="304282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ATTIRE</a:t>
            </a:r>
            <a:endParaRPr lang="en-US" sz="1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wooden&#10;&#10;Description automatically generated">
            <a:extLst>
              <a:ext uri="{FF2B5EF4-FFF2-40B4-BE49-F238E27FC236}">
                <a16:creationId xmlns:a16="http://schemas.microsoft.com/office/drawing/2014/main" id="{FED35BE2-474A-4DF2-B6BE-DD969ECBA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77" y="-138582"/>
            <a:ext cx="3857625" cy="7035691"/>
          </a:xfrm>
          <a:prstGeom prst="rect">
            <a:avLst/>
          </a:prstGeom>
        </p:spPr>
      </p:pic>
      <p:pic>
        <p:nvPicPr>
          <p:cNvPr id="9" name="Picture 8" descr="A picture containing ground, wooden, floor&#10;&#10;Description automatically generated">
            <a:extLst>
              <a:ext uri="{FF2B5EF4-FFF2-40B4-BE49-F238E27FC236}">
                <a16:creationId xmlns:a16="http://schemas.microsoft.com/office/drawing/2014/main" id="{6193FAEE-EE49-4083-96BE-81CD24D430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19" y="1560521"/>
            <a:ext cx="5543183" cy="5297479"/>
          </a:xfrm>
          <a:prstGeom prst="rect">
            <a:avLst/>
          </a:prstGeom>
        </p:spPr>
      </p:pic>
      <p:pic>
        <p:nvPicPr>
          <p:cNvPr id="11" name="Picture 10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4A736853-AA3B-4A61-A370-D143E0165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3911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6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69A8-C2B2-4C32-AB99-CAEA96E89E32}"/>
              </a:ext>
            </a:extLst>
          </p:cNvPr>
          <p:cNvSpPr txBox="1"/>
          <p:nvPr/>
        </p:nvSpPr>
        <p:spPr>
          <a:xfrm>
            <a:off x="30255" y="-1022924"/>
            <a:ext cx="12192000" cy="968688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Proposed Book Titles</a:t>
            </a: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400" u="sng" kern="12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Frederick Douglas - </a:t>
            </a:r>
            <a:r>
              <a:rPr lang="en-US" sz="18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My Bondage and My Freedom 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W. E. B. DuBois</a:t>
            </a:r>
            <a:r>
              <a:rPr lang="en-US" sz="1800" i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Black Reconstruction in America</a:t>
            </a: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(1935)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WEB DuBois – </a:t>
            </a:r>
            <a:r>
              <a:rPr lang="en-US" sz="18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The Souls of Black Folks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WEB DuBois – </a:t>
            </a:r>
            <a:r>
              <a:rPr lang="en-US" sz="18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The Talented Tenth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Langston Hughes, </a:t>
            </a:r>
            <a:r>
              <a:rPr lang="en-US" sz="1800" i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Weary Blues</a:t>
            </a: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(1926)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Zora Neal Hurston – </a:t>
            </a:r>
            <a:r>
              <a:rPr lang="en-US" sz="18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Their Eyes Were Watching God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John Mercer Langston - </a:t>
            </a:r>
            <a:r>
              <a:rPr lang="en-US" sz="18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From the Virginia Plantation To The National Capitol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Robert Russa Moton, </a:t>
            </a:r>
            <a:r>
              <a:rPr lang="en-US" sz="1800" i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the Negro Thinks</a:t>
            </a: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(1929)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Jean Toomer - </a:t>
            </a:r>
            <a:r>
              <a:rPr lang="en-US" sz="1800" i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Cane</a:t>
            </a: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(1923)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/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Booker T. Washington – </a:t>
            </a:r>
            <a:r>
              <a:rPr lang="en-US" sz="18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Up From Slavery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2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Carter G. Woodson - </a:t>
            </a:r>
            <a:r>
              <a:rPr lang="en-US" sz="18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Miseducation of The Negro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Carter G. Woodson - </a:t>
            </a:r>
            <a:r>
              <a:rPr lang="en-US" sz="1800" i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Negro in Our History </a:t>
            </a: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(1922)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Richard Wright – </a:t>
            </a:r>
            <a:r>
              <a:rPr lang="en-US" sz="18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Native Son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9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6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69A8-C2B2-4C32-AB99-CAEA96E89E32}"/>
              </a:ext>
            </a:extLst>
          </p:cNvPr>
          <p:cNvSpPr txBox="1"/>
          <p:nvPr/>
        </p:nvSpPr>
        <p:spPr>
          <a:xfrm>
            <a:off x="5524228" y="-926158"/>
            <a:ext cx="6210649" cy="462344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PEDESTAL DESIGN &amp; INSCRIPTIONS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 at future meeting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3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7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Adjourn</a:t>
            </a:r>
            <a:endParaRPr lang="en-US" sz="5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</p:spTree>
    <p:extLst>
      <p:ext uri="{BB962C8B-B14F-4D97-AF65-F5344CB8AC3E}">
        <p14:creationId xmlns:p14="http://schemas.microsoft.com/office/powerpoint/2010/main" val="175999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MEETING of the COMMISSION for HISTORICAL STATUES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in the UNITED STATES CAPITOL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10:00 a</a:t>
            </a:r>
            <a:r>
              <a:rPr lang="en-US" sz="2400" dirty="0">
                <a:solidFill>
                  <a:schemeClr val="bg1"/>
                </a:solidFill>
              </a:rPr>
              <a:t>.m. January 4, 2023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7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9485" y="3269672"/>
            <a:ext cx="4230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9744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MEETING of the COMMISSION for HISTORICAL STATUES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in the UNITED STATES CAPITOL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10:00 a</a:t>
            </a:r>
            <a:r>
              <a:rPr lang="en-US" sz="2400" dirty="0">
                <a:solidFill>
                  <a:schemeClr val="bg1"/>
                </a:solidFill>
              </a:rPr>
              <a:t>.m. July 21, 2022</a:t>
            </a:r>
            <a:br>
              <a:rPr lang="en-US" sz="27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599879" y="0"/>
            <a:ext cx="6592119" cy="685800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u="sng" dirty="0">
                <a:solidFill>
                  <a:schemeClr val="bg1"/>
                </a:solidFill>
              </a:rPr>
              <a:t>Agenda</a:t>
            </a:r>
            <a:r>
              <a:rPr lang="en-US" sz="2800" b="1" u="sng" dirty="0">
                <a:solidFill>
                  <a:schemeClr val="bg1"/>
                </a:solidFill>
              </a:rPr>
              <a:t> 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Call to Order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Roll Call Attendance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Approval of Meeting Agenda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Approval of July 21, 2022 Meeting Minutes	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FFFFFF"/>
              </a:solidFill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Approval of Virtual Meeting Policy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Public Comment</a:t>
            </a: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Introduction of Selected Sculptor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FFFFFF"/>
              </a:solidFill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Update/Next Steps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Work Session Between Sculptor, Commission and Johns Family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Adjourn	</a:t>
            </a:r>
            <a:endParaRPr lang="en-US" sz="18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</p:spTree>
    <p:extLst>
      <p:ext uri="{BB962C8B-B14F-4D97-AF65-F5344CB8AC3E}">
        <p14:creationId xmlns:p14="http://schemas.microsoft.com/office/powerpoint/2010/main" val="324452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Virtual Meeting Policy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3" y="0"/>
            <a:ext cx="6096006" cy="5746459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During the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 Session of the General Assembly, HB 444 was passed that authorizes certain public bodies to hold all virtual meetings in certain circumstances. </a:t>
            </a:r>
          </a:p>
          <a:p>
            <a:pPr lvl="1"/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order for the Commission to be able to hold an all virtual meeting under this new code section, 2.2-3708.3, the Board must pass a policy the proposed 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policy to 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so.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2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7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44562" y="1480616"/>
            <a:ext cx="11302875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Public Comment – Summary of Written Comments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                             Virtual Comments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                             In Person Comments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</p:spTree>
    <p:extLst>
      <p:ext uri="{BB962C8B-B14F-4D97-AF65-F5344CB8AC3E}">
        <p14:creationId xmlns:p14="http://schemas.microsoft.com/office/powerpoint/2010/main" val="202038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Update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949504" y="0"/>
            <a:ext cx="7242493" cy="5852161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Since the July 2022 meeting: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Governor approved carry forward of appropriation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DHR entered into contract with Steven Weitzman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Langan consulted with Cameron Patterson re: historic photos of Moton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Langan sent photos of maquette to OAC Curator for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Weitzman and Langan had call with Curator at the OAC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Weitzman reduced size of lectern in response to Curator’s comments.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8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Next Steps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133088" y="-19050"/>
            <a:ext cx="8058910" cy="68770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Weitzman &amp; Langan to meet with Curator of the OAC  on January 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Finalize design concept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Negotiate project cost &amp; timeline w/ sculptor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Continue to consult with Johns family members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Approval Process: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Commission to meet to approve maquette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Submit photos of approved maquette to OAC for approval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Commission to meet to approve full size model, pedestal and inscriptions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Submit photos of approved model, pedestal &amp; inscriptions to OAC for approval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Submit photos of finished bronze statue to OAC for approval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Transport and temporary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Unveiling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Installation in crypt</a:t>
            </a:r>
          </a:p>
        </p:txBody>
      </p:sp>
    </p:spTree>
    <p:extLst>
      <p:ext uri="{BB962C8B-B14F-4D97-AF65-F5344CB8AC3E}">
        <p14:creationId xmlns:p14="http://schemas.microsoft.com/office/powerpoint/2010/main" val="365973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6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69A8-C2B2-4C32-AB99-CAEA96E89E32}"/>
              </a:ext>
            </a:extLst>
          </p:cNvPr>
          <p:cNvSpPr txBox="1"/>
          <p:nvPr/>
        </p:nvSpPr>
        <p:spPr>
          <a:xfrm>
            <a:off x="-80357" y="-433035"/>
            <a:ext cx="12272356" cy="729103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OF DESIGN CONCEPT/ELEMENTS</a:t>
            </a:r>
            <a:endParaRPr lang="en-US" sz="1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design concept &amp; pose</a:t>
            </a:r>
          </a:p>
          <a:p>
            <a:pPr algn="ctr">
              <a:lnSpc>
                <a:spcPct val="1070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Lectern style &amp; type of seal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Attire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Pedestal – inscriptions – future meeting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9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6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2" y="1581149"/>
            <a:ext cx="9757757" cy="3896767"/>
          </a:xfrm>
        </p:spPr>
        <p:txBody>
          <a:bodyPr anchor="t"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United States Capitol</a:t>
            </a:r>
          </a:p>
        </p:txBody>
      </p:sp>
      <p:pic>
        <p:nvPicPr>
          <p:cNvPr id="23" name="Picture 22" descr="A picture containing floor, indoor, building, ceiling&#10;&#10;Description automatically generated">
            <a:extLst>
              <a:ext uri="{FF2B5EF4-FFF2-40B4-BE49-F238E27FC236}">
                <a16:creationId xmlns:a16="http://schemas.microsoft.com/office/drawing/2014/main" id="{FDA7118D-CECB-4BFC-B0CE-B46684182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0" y="-1479158"/>
            <a:ext cx="12296346" cy="83371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F5CC8CA-B564-478C-B6D3-8E0212F54E96}"/>
              </a:ext>
            </a:extLst>
          </p:cNvPr>
          <p:cNvSpPr txBox="1"/>
          <p:nvPr/>
        </p:nvSpPr>
        <p:spPr>
          <a:xfrm>
            <a:off x="7301277" y="266795"/>
            <a:ext cx="11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Lectern</a:t>
            </a:r>
          </a:p>
        </p:txBody>
      </p:sp>
    </p:spTree>
    <p:extLst>
      <p:ext uri="{BB962C8B-B14F-4D97-AF65-F5344CB8AC3E}">
        <p14:creationId xmlns:p14="http://schemas.microsoft.com/office/powerpoint/2010/main" val="378718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26705</TotalTime>
  <Words>790</Words>
  <Application>Microsoft Office PowerPoint</Application>
  <PresentationFormat>Widescreen</PresentationFormat>
  <Paragraphs>212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Office Theme</vt:lpstr>
      <vt:lpstr> MEETING of the COMMISSION for HISTORICAL STATUES  in the UNITED STATES CAPITOL   10:00 a.m. January 4, 2023 </vt:lpstr>
      <vt:lpstr> MEETING of the COMMISSION for HISTORICAL STATUES  in the UNITED STATES CAPITOL  10:00 a.m. January 4, 2023    </vt:lpstr>
      <vt:lpstr> MEETING of the COMMISSION for HISTORICAL STATUES  in the UNITED STATES CAPITOL  10:00 a.m. July 21, 2022   </vt:lpstr>
      <vt:lpstr> Virtual Meeting Policy  </vt:lpstr>
      <vt:lpstr> Public Comment – Summary of Written Comments                                   Virtual Comments                                   In Person Comments</vt:lpstr>
      <vt:lpstr> Update  </vt:lpstr>
      <vt:lpstr> Next Steps  </vt:lpstr>
      <vt:lpstr>  </vt:lpstr>
      <vt:lpstr>  </vt:lpstr>
      <vt:lpstr>PowerPoint Presentation</vt:lpstr>
      <vt:lpstr>PowerPoint Presentation</vt:lpstr>
      <vt:lpstr>  </vt:lpstr>
      <vt:lpstr>  </vt:lpstr>
      <vt:lpstr>  </vt:lpstr>
      <vt:lpstr>  </vt:lpstr>
      <vt:lpstr>  </vt:lpstr>
      <vt:lpstr>  </vt:lpstr>
      <vt:lpstr>  Adjourn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Evolution Adopted Markers</dc:title>
  <dc:creator>VITA Program</dc:creator>
  <cp:lastModifiedBy>Langan, Julie (DHR)</cp:lastModifiedBy>
  <cp:revision>293</cp:revision>
  <dcterms:created xsi:type="dcterms:W3CDTF">2020-02-03T15:57:22Z</dcterms:created>
  <dcterms:modified xsi:type="dcterms:W3CDTF">2023-01-05T14:47:25Z</dcterms:modified>
</cp:coreProperties>
</file>